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4"/>
  </p:notesMasterIdLst>
  <p:sldIdLst>
    <p:sldId id="284" r:id="rId2"/>
    <p:sldId id="283" r:id="rId3"/>
    <p:sldId id="317" r:id="rId4"/>
    <p:sldId id="352" r:id="rId5"/>
    <p:sldId id="347" r:id="rId6"/>
    <p:sldId id="277" r:id="rId7"/>
    <p:sldId id="325" r:id="rId8"/>
    <p:sldId id="327" r:id="rId9"/>
    <p:sldId id="285" r:id="rId10"/>
    <p:sldId id="326" r:id="rId11"/>
    <p:sldId id="364" r:id="rId12"/>
    <p:sldId id="353" r:id="rId13"/>
    <p:sldId id="295" r:id="rId14"/>
    <p:sldId id="358" r:id="rId15"/>
    <p:sldId id="318" r:id="rId16"/>
    <p:sldId id="328" r:id="rId17"/>
    <p:sldId id="357" r:id="rId18"/>
    <p:sldId id="360" r:id="rId19"/>
    <p:sldId id="301" r:id="rId20"/>
    <p:sldId id="365" r:id="rId21"/>
    <p:sldId id="361" r:id="rId22"/>
    <p:sldId id="302" r:id="rId23"/>
    <p:sldId id="303" r:id="rId24"/>
    <p:sldId id="366" r:id="rId25"/>
    <p:sldId id="279" r:id="rId26"/>
    <p:sldId id="345" r:id="rId27"/>
    <p:sldId id="323" r:id="rId28"/>
    <p:sldId id="342" r:id="rId29"/>
    <p:sldId id="330" r:id="rId30"/>
    <p:sldId id="310" r:id="rId31"/>
    <p:sldId id="307" r:id="rId32"/>
    <p:sldId id="305" r:id="rId33"/>
    <p:sldId id="363" r:id="rId34"/>
    <p:sldId id="367" r:id="rId35"/>
    <p:sldId id="312" r:id="rId36"/>
    <p:sldId id="259" r:id="rId37"/>
    <p:sldId id="274" r:id="rId38"/>
    <p:sldId id="337" r:id="rId39"/>
    <p:sldId id="275" r:id="rId40"/>
    <p:sldId id="262" r:id="rId41"/>
    <p:sldId id="355" r:id="rId42"/>
    <p:sldId id="271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258" autoAdjust="0"/>
  </p:normalViewPr>
  <p:slideViewPr>
    <p:cSldViewPr>
      <p:cViewPr varScale="1">
        <p:scale>
          <a:sx n="55" d="100"/>
          <a:sy n="55" d="100"/>
        </p:scale>
        <p:origin x="-17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06/relationships/legacyDocTextInfo" Target="legacyDocTextInfo.bin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Relationship Id="rId9" Type="http://schemas.microsoft.com/office/2006/relationships/legacyDiagramText" Target="legacyDiagramText9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09215D-A378-419B-81C4-230506B8FF9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9215D-A378-419B-81C4-230506B8FF9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9215D-A378-419B-81C4-230506B8FF9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9215D-A378-419B-81C4-230506B8FF9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9215D-A378-419B-81C4-230506B8FF9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9215D-A378-419B-81C4-230506B8FF99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9215D-A378-419B-81C4-230506B8FF9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7E05591-31E1-4490-9ED8-52D66E428B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0B3233-779D-47AC-A88F-01D1C799A8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5C37DD9-E841-4114-B2E8-5A054D0D8F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796BAB-ABE0-4DCD-97E6-DEABD7B01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CD6D6D6-F1AE-4CEC-B578-0124DE42CC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2F3702-7A01-426F-B2A5-9871E312BB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1E9F89-82E0-4A1E-A65E-16813EDE3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93C20E-6590-46E7-89FD-ECB6C0552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8FE5D3-3F48-4831-8E30-BABBC7EA2E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3293E6-E6AE-4475-BA9D-97A6FFFD9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11951D-E5D8-4463-B2AB-DB8FD9A437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2ABAB38-549B-4192-89FA-756558303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Шаблон (фон) презентаций &quot;Россия&quot;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61513" y="633047"/>
            <a:ext cx="635859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2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2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2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Патриотическое</a:t>
            </a:r>
          </a:p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2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воспитание  дошкольников   в МБДОУ «Детский сад «Светлячок»</a:t>
            </a:r>
            <a:endParaRPr lang="ru-RU" sz="28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2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2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г.Ковылкино</a:t>
            </a:r>
            <a:endParaRPr lang="ru-RU" sz="2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2014г.</a:t>
            </a:r>
            <a:endParaRPr lang="ru-RU" sz="2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:\Материальное оснащение\SDC14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580" y="3829418"/>
            <a:ext cx="3208713" cy="240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M:\Материальное оснащение\SDC14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687" y="421741"/>
            <a:ext cx="3637722" cy="3031331"/>
          </a:xfrm>
          <a:prstGeom prst="rect">
            <a:avLst/>
          </a:prstGeom>
          <a:noFill/>
        </p:spPr>
      </p:pic>
      <p:pic>
        <p:nvPicPr>
          <p:cNvPr id="17" name="Picture 2" descr="M:\Материальное оснащение\SDC14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6789" y="3761822"/>
            <a:ext cx="3532187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40" name="Picture 8" descr="M:\семинар - фото\SDC1401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22288"/>
            <a:ext cx="3960440" cy="3195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ru-RU" sz="4000" i="1" dirty="0" smtClean="0">
                <a:latin typeface="Bookman Old Style" pitchFamily="18" charset="0"/>
              </a:rPr>
              <a:t> </a:t>
            </a:r>
            <a:endParaRPr lang="ru-RU" sz="4000" i="1" dirty="0">
              <a:latin typeface="Bookman Old Style" pitchFamily="18" charset="0"/>
            </a:endParaRPr>
          </a:p>
        </p:txBody>
      </p:sp>
      <p:graphicFrame>
        <p:nvGraphicFramePr>
          <p:cNvPr id="7175" name="Diagram 7"/>
          <p:cNvGraphicFramePr>
            <a:graphicFrameLocks/>
          </p:cNvGraphicFramePr>
          <p:nvPr>
            <p:ph idx="4294967295"/>
          </p:nvPr>
        </p:nvGraphicFramePr>
        <p:xfrm>
          <a:off x="0" y="285750"/>
          <a:ext cx="7715250" cy="6383338"/>
        </p:xfrm>
        <a:graphic>
          <a:graphicData uri="http://schemas.openxmlformats.org/drawingml/2006/compatibility">
            <com:legacyDrawing xmlns:com="http://schemas.openxmlformats.org/drawingml/2006/compatibility" spid="_x0000_s29698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  <a:alpha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57224" y="260648"/>
            <a:ext cx="6929486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</a:rPr>
              <a:t>              </a:t>
            </a: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>В содержание  входят следующие   направления работы:</a:t>
            </a:r>
          </a:p>
          <a:p>
            <a:pPr algn="r">
              <a:buNone/>
            </a:pPr>
            <a:endParaRPr lang="ru-RU" sz="28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-  изучение воспитателями методических источников и педагогической периодики;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 -   организация работы творческой группы педагогов по патриотическому воспитанию;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-   проведение семинаров-практикумов, педсоветов по этой тематике;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-  организация работы по разработке перспективного планирования, разработке и реализации образовательных проектов, вовлечению родителей в проведение совместных мероприятий;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-  изучение, обобщение, распространение и внедрение передового педагогического опыта.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 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Шаблон (фон) презентаций &quot;Россия&quot;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>                </a:t>
            </a:r>
            <a:b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</a:br>
            <a:endParaRPr lang="ru-RU" sz="28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964097" y="1490870"/>
            <a:ext cx="7275442" cy="4635293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accent5">
                    <a:lumMod val="25000"/>
                  </a:schemeClr>
                </a:solidFill>
              </a:rPr>
              <a:t>                       </a:t>
            </a:r>
            <a:r>
              <a:rPr lang="ru-RU" sz="2400" dirty="0" smtClean="0">
                <a:solidFill>
                  <a:srgbClr val="FF0000"/>
                </a:solidFill>
              </a:rPr>
              <a:t>Патриотическое воспитание в               </a:t>
            </a:r>
          </a:p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                      детском    саду находится в               </a:t>
            </a:r>
          </a:p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                            тесной взаимосвязи:</a:t>
            </a:r>
            <a:r>
              <a:rPr lang="ru-RU" sz="2400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с нравственным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 умственным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 экологическим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трудовым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 эстетическим 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 физическим воспитанием</a:t>
            </a:r>
            <a:r>
              <a:rPr lang="ru-RU" sz="2400" dirty="0" smtClean="0">
                <a:solidFill>
                  <a:schemeClr val="accent5">
                    <a:lumMod val="25000"/>
                  </a:schemeClr>
                </a:solidFill>
              </a:rPr>
              <a:t>.</a:t>
            </a:r>
          </a:p>
          <a:p>
            <a:endParaRPr lang="ru-RU" sz="24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2"/>
          <p:cNvGrpSpPr>
            <a:grpSpLocks noChangeAspect="1"/>
          </p:cNvGrpSpPr>
          <p:nvPr/>
        </p:nvGrpSpPr>
        <p:grpSpPr bwMode="auto">
          <a:xfrm>
            <a:off x="225083" y="168812"/>
            <a:ext cx="7561627" cy="6520375"/>
            <a:chOff x="3544" y="1037"/>
            <a:chExt cx="1855" cy="1854"/>
          </a:xfrm>
        </p:grpSpPr>
        <p:sp>
          <p:nvSpPr>
            <p:cNvPr id="5" name="_s5124"/>
            <p:cNvSpPr>
              <a:spLocks noChangeShapeType="1"/>
            </p:cNvSpPr>
            <p:nvPr/>
          </p:nvSpPr>
          <p:spPr bwMode="auto">
            <a:xfrm flipH="1" flipV="1">
              <a:off x="4143" y="1635"/>
              <a:ext cx="165" cy="1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_s5125"/>
            <p:cNvSpPr>
              <a:spLocks noChangeArrowheads="1"/>
            </p:cNvSpPr>
            <p:nvPr/>
          </p:nvSpPr>
          <p:spPr bwMode="auto">
            <a:xfrm>
              <a:off x="3657" y="1240"/>
              <a:ext cx="554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Целенаправленные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прогулки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и экскурсии</a:t>
              </a:r>
            </a:p>
          </p:txBody>
        </p:sp>
        <p:sp>
          <p:nvSpPr>
            <p:cNvPr id="7" name="_s5126"/>
            <p:cNvSpPr>
              <a:spLocks noChangeShapeType="1"/>
            </p:cNvSpPr>
            <p:nvPr/>
          </p:nvSpPr>
          <p:spPr bwMode="auto">
            <a:xfrm flipH="1">
              <a:off x="4007" y="1963"/>
              <a:ext cx="23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_s5127"/>
            <p:cNvSpPr>
              <a:spLocks noChangeArrowheads="1"/>
            </p:cNvSpPr>
            <p:nvPr/>
          </p:nvSpPr>
          <p:spPr bwMode="auto">
            <a:xfrm>
              <a:off x="3544" y="1732"/>
              <a:ext cx="512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Сюжетно –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 ролевые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 игры</a:t>
              </a:r>
            </a:p>
          </p:txBody>
        </p:sp>
        <p:sp>
          <p:nvSpPr>
            <p:cNvPr id="9" name="_s5128"/>
            <p:cNvSpPr>
              <a:spLocks noChangeShapeType="1"/>
            </p:cNvSpPr>
            <p:nvPr/>
          </p:nvSpPr>
          <p:spPr bwMode="auto">
            <a:xfrm flipH="1">
              <a:off x="4143" y="2127"/>
              <a:ext cx="166" cy="1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_s5129"/>
            <p:cNvSpPr>
              <a:spLocks noChangeArrowheads="1"/>
            </p:cNvSpPr>
            <p:nvPr/>
          </p:nvSpPr>
          <p:spPr bwMode="auto">
            <a:xfrm>
              <a:off x="3703" y="2224"/>
              <a:ext cx="508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Праздники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и развлечения</a:t>
              </a:r>
            </a:p>
          </p:txBody>
        </p:sp>
        <p:sp>
          <p:nvSpPr>
            <p:cNvPr id="11" name="_s5130"/>
            <p:cNvSpPr>
              <a:spLocks noChangeShapeType="1"/>
            </p:cNvSpPr>
            <p:nvPr/>
          </p:nvSpPr>
          <p:spPr bwMode="auto">
            <a:xfrm>
              <a:off x="4471" y="2194"/>
              <a:ext cx="1" cy="2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_s5131"/>
            <p:cNvSpPr>
              <a:spLocks noChangeArrowheads="1"/>
            </p:cNvSpPr>
            <p:nvPr/>
          </p:nvSpPr>
          <p:spPr bwMode="auto">
            <a:xfrm>
              <a:off x="4210" y="2428"/>
              <a:ext cx="522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Создание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атрибутов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к играм</a:t>
              </a:r>
            </a:p>
          </p:txBody>
        </p:sp>
        <p:sp>
          <p:nvSpPr>
            <p:cNvPr id="13" name="_s5132"/>
            <p:cNvSpPr>
              <a:spLocks noChangeShapeType="1"/>
            </p:cNvSpPr>
            <p:nvPr/>
          </p:nvSpPr>
          <p:spPr bwMode="auto">
            <a:xfrm>
              <a:off x="4635" y="2126"/>
              <a:ext cx="164" cy="1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_s5133"/>
            <p:cNvSpPr>
              <a:spLocks noChangeArrowheads="1"/>
            </p:cNvSpPr>
            <p:nvPr/>
          </p:nvSpPr>
          <p:spPr bwMode="auto">
            <a:xfrm>
              <a:off x="4732" y="2224"/>
              <a:ext cx="522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latin typeface="Bookman Old Style" pitchFamily="18" charset="0"/>
                </a:rPr>
                <a:t>Участие в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latin typeface="Bookman Old Style" pitchFamily="18" charset="0"/>
                </a:rPr>
                <a:t>конкурсах</a:t>
              </a:r>
              <a:endPara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15" name="_s5134"/>
            <p:cNvSpPr>
              <a:spLocks noChangeShapeType="1"/>
            </p:cNvSpPr>
            <p:nvPr/>
          </p:nvSpPr>
          <p:spPr bwMode="auto">
            <a:xfrm>
              <a:off x="4702" y="1963"/>
              <a:ext cx="23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_s5135"/>
            <p:cNvSpPr>
              <a:spLocks noChangeArrowheads="1"/>
            </p:cNvSpPr>
            <p:nvPr/>
          </p:nvSpPr>
          <p:spPr bwMode="auto">
            <a:xfrm>
              <a:off x="4870" y="1732"/>
              <a:ext cx="529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latin typeface="Bookman Old Style" pitchFamily="18" charset="0"/>
                </a:rPr>
                <a:t>Кружковая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latin typeface="Bookman Old Style" pitchFamily="18" charset="0"/>
                </a:rPr>
                <a:t>работа</a:t>
              </a:r>
              <a:endPara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17" name="_s5136"/>
            <p:cNvSpPr>
              <a:spLocks noChangeShapeType="1"/>
            </p:cNvSpPr>
            <p:nvPr/>
          </p:nvSpPr>
          <p:spPr bwMode="auto">
            <a:xfrm flipV="1">
              <a:off x="4634" y="1635"/>
              <a:ext cx="165" cy="1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_s5137"/>
            <p:cNvSpPr>
              <a:spLocks noChangeArrowheads="1"/>
            </p:cNvSpPr>
            <p:nvPr/>
          </p:nvSpPr>
          <p:spPr bwMode="auto">
            <a:xfrm>
              <a:off x="4732" y="1240"/>
              <a:ext cx="538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Чтение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художественной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литературы</a:t>
              </a:r>
            </a:p>
          </p:txBody>
        </p:sp>
        <p:sp>
          <p:nvSpPr>
            <p:cNvPr id="19" name="_s5138"/>
            <p:cNvSpPr>
              <a:spLocks noChangeShapeType="1"/>
            </p:cNvSpPr>
            <p:nvPr/>
          </p:nvSpPr>
          <p:spPr bwMode="auto">
            <a:xfrm flipV="1">
              <a:off x="4471" y="1499"/>
              <a:ext cx="0" cy="2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_s5139"/>
            <p:cNvSpPr>
              <a:spLocks noChangeArrowheads="1"/>
            </p:cNvSpPr>
            <p:nvPr/>
          </p:nvSpPr>
          <p:spPr bwMode="auto">
            <a:xfrm>
              <a:off x="4195" y="1037"/>
              <a:ext cx="553" cy="46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latin typeface="Bookman Old Style" pitchFamily="18" charset="0"/>
                </a:rPr>
                <a:t>Непосредственно-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latin typeface="Bookman Old Style" pitchFamily="18" charset="0"/>
                </a:rPr>
                <a:t>образовательная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latin typeface="Bookman Old Style" pitchFamily="18" charset="0"/>
                </a:rPr>
                <a:t>д</a:t>
              </a: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еятельность</a:t>
              </a:r>
            </a:p>
          </p:txBody>
        </p:sp>
        <p:sp>
          <p:nvSpPr>
            <p:cNvPr id="21" name="_s5140"/>
            <p:cNvSpPr>
              <a:spLocks noChangeArrowheads="1"/>
            </p:cNvSpPr>
            <p:nvPr/>
          </p:nvSpPr>
          <p:spPr bwMode="auto">
            <a:xfrm>
              <a:off x="4240" y="1733"/>
              <a:ext cx="463" cy="463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3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Работа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3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с детьми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  <a:alpha val="3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6591" y="274638"/>
            <a:ext cx="7301557" cy="5111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образовательной деятельности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M:\работа с детьми патр.семинар\011120139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3241964" cy="2236124"/>
          </a:xfrm>
          <a:prstGeom prst="rect">
            <a:avLst/>
          </a:prstGeom>
          <a:noFill/>
        </p:spPr>
      </p:pic>
      <p:pic>
        <p:nvPicPr>
          <p:cNvPr id="8" name="Picture 6" descr="M:\работа с детьми патр.семинар\SDC14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928670"/>
            <a:ext cx="3532188" cy="2906081"/>
          </a:xfrm>
          <a:prstGeom prst="rect">
            <a:avLst/>
          </a:prstGeom>
          <a:noFill/>
        </p:spPr>
      </p:pic>
      <p:pic>
        <p:nvPicPr>
          <p:cNvPr id="9" name="Picture 4" descr="M:\работа с детьми патр.семинар\IMG_0118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643314"/>
            <a:ext cx="4074823" cy="2924092"/>
          </a:xfrm>
          <a:prstGeom prst="rect">
            <a:avLst/>
          </a:prstGeom>
          <a:noFill/>
        </p:spPr>
      </p:pic>
      <p:pic>
        <p:nvPicPr>
          <p:cNvPr id="11" name="Picture 2" descr="M:\фото к семинару\SDC134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857628"/>
            <a:ext cx="3532187" cy="264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58963" y="274639"/>
            <a:ext cx="7216775" cy="29189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Праздники и развлечения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9" name="Picture 2" descr="M:\семинар - фото\DSC04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714752"/>
            <a:ext cx="4058201" cy="2943936"/>
          </a:xfrm>
          <a:prstGeom prst="rect">
            <a:avLst/>
          </a:prstGeom>
          <a:noFill/>
        </p:spPr>
      </p:pic>
      <p:pic>
        <p:nvPicPr>
          <p:cNvPr id="10" name="Picture 4" descr="M:\семинар - фото\DSC04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28679"/>
            <a:ext cx="4032448" cy="2649140"/>
          </a:xfrm>
          <a:prstGeom prst="rect">
            <a:avLst/>
          </a:prstGeom>
          <a:noFill/>
        </p:spPr>
      </p:pic>
      <p:pic>
        <p:nvPicPr>
          <p:cNvPr id="13" name="Picture 3" descr="M:\работа с детьми патр.семинар\311020139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36180"/>
            <a:ext cx="4176896" cy="264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M:\Фото семинар праздники\фото к семинару 2\DSCN19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7" y="3714752"/>
            <a:ext cx="417760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58963" y="274639"/>
            <a:ext cx="7216775" cy="29189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Праздники и развлечения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Picture 7" descr="M:\работа с детьми патр.семинар\DSCN1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3532188" cy="2649537"/>
          </a:xfrm>
          <a:prstGeom prst="rect">
            <a:avLst/>
          </a:prstGeom>
          <a:noFill/>
        </p:spPr>
      </p:pic>
      <p:pic>
        <p:nvPicPr>
          <p:cNvPr id="12" name="Picture 3" descr="M:\Фото семинар праздники\P1010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928802"/>
            <a:ext cx="338931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 descr="M:\работа с детьми патр.семинар\SDC139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643314"/>
            <a:ext cx="353218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M:\Фото семинар праздники\SDC13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573016"/>
            <a:ext cx="4392487" cy="3071834"/>
          </a:xfrm>
          <a:prstGeom prst="rect">
            <a:avLst/>
          </a:prstGeom>
          <a:noFill/>
        </p:spPr>
      </p:pic>
      <p:pic>
        <p:nvPicPr>
          <p:cNvPr id="16" name="Picture 3" descr="M:\Фото семинар праздники\фото к семинару 2\DSCN19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3104356" cy="4491880"/>
          </a:xfrm>
          <a:prstGeom prst="rect">
            <a:avLst/>
          </a:prstGeom>
          <a:noFill/>
        </p:spPr>
      </p:pic>
      <p:sp>
        <p:nvSpPr>
          <p:cNvPr id="25" name="Содержимое 24"/>
          <p:cNvSpPr>
            <a:spLocks noGrp="1"/>
          </p:cNvSpPr>
          <p:nvPr>
            <p:ph idx="4294967295"/>
          </p:nvPr>
        </p:nvSpPr>
        <p:spPr>
          <a:xfrm>
            <a:off x="0" y="0"/>
            <a:ext cx="7239000" cy="6456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</a:rPr>
              <a:t>   Православные</a:t>
            </a:r>
          </a:p>
          <a:p>
            <a:pPr>
              <a:buNone/>
            </a:pP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</a:rPr>
              <a:t>     праздники</a:t>
            </a:r>
            <a:endParaRPr lang="ru-RU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1746" name="Picture 2" descr="I:\семинар - фото\DSC04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88640"/>
            <a:ext cx="4392488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58963" y="274638"/>
            <a:ext cx="7216775" cy="63408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Православные  праздники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6322" name="Picture 2" descr="M:\духовно-нравственное воспитание\DSC034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3888432" cy="2649140"/>
          </a:xfrm>
          <a:prstGeom prst="rect">
            <a:avLst/>
          </a:prstGeom>
          <a:noFill/>
        </p:spPr>
      </p:pic>
      <p:pic>
        <p:nvPicPr>
          <p:cNvPr id="56326" name="Picture 6" descr="M:\семинар - фото\DSC037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285860"/>
            <a:ext cx="3532188" cy="2649141"/>
          </a:xfrm>
          <a:prstGeom prst="rect">
            <a:avLst/>
          </a:prstGeom>
          <a:noFill/>
        </p:spPr>
      </p:pic>
      <p:pic>
        <p:nvPicPr>
          <p:cNvPr id="10" name="Picture 3" descr="M:\духовно-нравственное воспитание\DSC037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4014903"/>
            <a:ext cx="3571900" cy="264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 descr="M:\духовно-нравственное воспитание\SDC133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0" y="4053840"/>
            <a:ext cx="4020046" cy="26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Шаблон (фон) презентаций &quot;Россия&quot;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4294967295"/>
          </p:nvPr>
        </p:nvSpPr>
        <p:spPr>
          <a:xfrm>
            <a:off x="899593" y="944563"/>
            <a:ext cx="7272807" cy="518160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«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                       Любовь к родному краю,                             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                    родной культуре, родной речи  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             начинается с малого - с любви к своей семье, к своему жилищу, к своему детскому саду. Постепенно расширяясь, эта любовь переходит в любовь к родной стране, к её истории, прошлому и настоящему, ко всему человечеству» </a:t>
            </a:r>
          </a:p>
          <a:p>
            <a:pPr>
              <a:buNone/>
            </a:pPr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                                            Л.С.Лихачев</a:t>
            </a:r>
            <a:r>
              <a:rPr lang="ru-RU" sz="2400" b="1" dirty="0" smtClean="0"/>
              <a:t>.</a:t>
            </a:r>
          </a:p>
          <a:p>
            <a:pPr>
              <a:buNone/>
            </a:pPr>
            <a:r>
              <a:rPr lang="en-US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228640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                  Государственно-гражданские праздники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3" descr="M:\семинар - фото\DSC046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620688"/>
            <a:ext cx="3395511" cy="3096344"/>
          </a:xfrm>
          <a:prstGeom prst="rect">
            <a:avLst/>
          </a:prstGeom>
          <a:noFill/>
        </p:spPr>
      </p:pic>
      <p:pic>
        <p:nvPicPr>
          <p:cNvPr id="8" name="Picture 5" descr="M:\семинар - фото\DSC_02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3521075" cy="2592289"/>
          </a:xfrm>
          <a:prstGeom prst="rect">
            <a:avLst/>
          </a:prstGeom>
          <a:noFill/>
        </p:spPr>
      </p:pic>
      <p:pic>
        <p:nvPicPr>
          <p:cNvPr id="9" name="Picture 2" descr="M:\Фото семинар праздники\SDC138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3" y="4149080"/>
            <a:ext cx="3168352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 descr="I:\семинар - фото\DSC047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4005064"/>
            <a:ext cx="3600400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20675"/>
            <a:ext cx="7242175" cy="37147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        Наши бабушки -  самые лучшие!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3" descr="M:\работа с родителями\P101091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3521075" cy="4032250"/>
          </a:xfrm>
          <a:prstGeom prst="rect">
            <a:avLst/>
          </a:prstGeom>
          <a:noFill/>
        </p:spPr>
      </p:pic>
      <p:pic>
        <p:nvPicPr>
          <p:cNvPr id="6" name="Picture 2" descr="M:\семинар - фото\DSC0406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764704"/>
            <a:ext cx="42418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 descr="M:\работа с родителями\P1010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861048"/>
            <a:ext cx="3530600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8963" y="274638"/>
            <a:ext cx="6142061" cy="66008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Мы  помним наших  героев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57356" name="Picture 12" descr="M:\день победы\SDC134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14282" y="1142984"/>
            <a:ext cx="3441797" cy="4525963"/>
          </a:xfrm>
          <a:prstGeom prst="rect">
            <a:avLst/>
          </a:prstGeom>
          <a:noFill/>
        </p:spPr>
      </p:pic>
      <p:pic>
        <p:nvPicPr>
          <p:cNvPr id="57347" name="Picture 3" descr="M:\день победы\DSC048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1000108"/>
            <a:ext cx="4157704" cy="2649141"/>
          </a:xfrm>
          <a:prstGeom prst="rect">
            <a:avLst/>
          </a:prstGeom>
          <a:noFill/>
        </p:spPr>
      </p:pic>
      <p:pic>
        <p:nvPicPr>
          <p:cNvPr id="7" name="Picture 2" descr="M:\день победы\DSC048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929066"/>
            <a:ext cx="4074256" cy="260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4" name="Picture 6" descr="M:\день победы\SDC1402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85720" y="3357562"/>
            <a:ext cx="3521075" cy="2744788"/>
          </a:xfrm>
          <a:prstGeom prst="rect">
            <a:avLst/>
          </a:prstGeom>
          <a:noFill/>
        </p:spPr>
      </p:pic>
      <p:pic>
        <p:nvPicPr>
          <p:cNvPr id="58372" name="Picture 4" descr="M:\день победы\DSC0482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85728"/>
            <a:ext cx="3957637" cy="3279775"/>
          </a:xfrm>
          <a:prstGeom prst="rect">
            <a:avLst/>
          </a:prstGeom>
          <a:noFill/>
        </p:spPr>
      </p:pic>
      <p:pic>
        <p:nvPicPr>
          <p:cNvPr id="18" name="Picture 2" descr="M:\семинар - фото\DSC0477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142852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 descr="M:\день победы\DSC0146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143372" y="3929066"/>
            <a:ext cx="4041775" cy="277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1331640" y="320675"/>
            <a:ext cx="5910535" cy="22800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100" dirty="0" smtClean="0">
                <a:solidFill>
                  <a:schemeClr val="accent1">
                    <a:lumMod val="75000"/>
                  </a:schemeClr>
                </a:solidFill>
              </a:rPr>
              <a:t>Мы дружим со спортом!</a:t>
            </a:r>
            <a:endParaRPr lang="ru-RU" sz="3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3797" name="Picture 5" descr="G:\фото\2014\DSCN172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48680"/>
            <a:ext cx="3521075" cy="2952328"/>
          </a:xfrm>
          <a:prstGeom prst="rect">
            <a:avLst/>
          </a:prstGeom>
          <a:noFill/>
        </p:spPr>
      </p:pic>
      <p:pic>
        <p:nvPicPr>
          <p:cNvPr id="30723" name="Picture 3" descr="I:\семинар - фото\SDC1352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98875"/>
            <a:ext cx="2520280" cy="2898477"/>
          </a:xfrm>
          <a:prstGeom prst="rect">
            <a:avLst/>
          </a:prstGeom>
          <a:noFill/>
        </p:spPr>
      </p:pic>
      <p:pic>
        <p:nvPicPr>
          <p:cNvPr id="33794" name="Picture 2" descr="G:\фото\2014\Турнир\060220146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48680"/>
            <a:ext cx="4104456" cy="3009528"/>
          </a:xfrm>
          <a:prstGeom prst="rect">
            <a:avLst/>
          </a:prstGeom>
          <a:noFill/>
        </p:spPr>
      </p:pic>
      <p:pic>
        <p:nvPicPr>
          <p:cNvPr id="30722" name="Picture 2" descr="I:\работа с детьми патр.семинар\SDC139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861048"/>
            <a:ext cx="4536504" cy="2691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Шаблон (фон) презентаций &quot;Россия&quot;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927225" y="274638"/>
            <a:ext cx="7216775" cy="86834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        </a:t>
            </a:r>
            <a:r>
              <a:rPr lang="ru-RU" sz="2200" b="1" dirty="0" smtClean="0">
                <a:solidFill>
                  <a:srgbClr val="FF0000"/>
                </a:solidFill>
              </a:rPr>
              <a:t>Дополнительное </a:t>
            </a:r>
            <a:r>
              <a:rPr lang="ru-RU" sz="2200" dirty="0" smtClean="0">
                <a:solidFill>
                  <a:srgbClr val="FF0000"/>
                </a:solidFill>
              </a:rPr>
              <a:t>   </a:t>
            </a:r>
            <a:r>
              <a:rPr lang="ru-RU" sz="2200" b="1" dirty="0" smtClean="0">
                <a:solidFill>
                  <a:srgbClr val="FF0000"/>
                </a:solidFill>
              </a:rPr>
              <a:t>образование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1927225" y="1600200"/>
            <a:ext cx="7216775" cy="4525963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Кружок «</a:t>
            </a:r>
            <a:r>
              <a:rPr lang="ru-RU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Мокшаночка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800" u="sng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800" u="sng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M:\работа с детьми патр.семинар\фото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43608" y="2786058"/>
            <a:ext cx="3532188" cy="287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M:\работа с детьми патр.семинар\DSCN174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44008" y="3429000"/>
            <a:ext cx="3532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Шаблон (фон) презентаций &quot;Россия&quot;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927225" y="274638"/>
            <a:ext cx="7216775" cy="939784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        </a:t>
            </a:r>
            <a:r>
              <a:rPr lang="ru-RU" sz="2400" b="1" dirty="0" smtClean="0">
                <a:solidFill>
                  <a:srgbClr val="FF0000"/>
                </a:solidFill>
              </a:rPr>
              <a:t>Дополнительное образование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1927225" y="1600200"/>
            <a:ext cx="7216775" cy="4525963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Кружок «Юный друг кадета»</a:t>
            </a:r>
          </a:p>
          <a:p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800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M:\семинар - фото\IMG_38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786058"/>
            <a:ext cx="3594802" cy="345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M:\семинар - фото\IMG_3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564904"/>
            <a:ext cx="372717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471489" y="314109"/>
            <a:ext cx="7458098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solidFill>
                <a:schemeClr val="bg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chemeClr val="bg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менее важным условием патриотического воспитания детей является тесная взаимосвязь с родителями, семьей. В настоящее время эта работа актуальна и особенна трудна, требует  большого  такта и терпения,  так как  в молодых семьях вопросы воспитания патриотизма, гражданственности не считаются важными и зачастую вызывают лишь недоумения.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Большое значение имеет семейные экскурсии по микрорайону, городу, посещение с родителями отдельных помещений и предприятий, организация фотовыставок и рисунков детей, Семейные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клубы,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 также совместные проекты «Дети-родители».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Ведь  семейное  изучение    своей      родословной  помогает  детям  понять, что  семья – ячейка 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общества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/>
              <a:t>  </a:t>
            </a:r>
            <a:r>
              <a:rPr lang="ru-RU" dirty="0" smtClean="0">
                <a:solidFill>
                  <a:srgbClr val="FF0000"/>
                </a:solidFill>
              </a:rPr>
              <a:t>Работа с родителями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7686675" cy="777875"/>
          </a:xfrm>
        </p:spPr>
        <p:txBody>
          <a:bodyPr>
            <a:normAutofit/>
          </a:bodyPr>
          <a:lstStyle/>
          <a:p>
            <a:r>
              <a:rPr lang="ru-RU" i="1" dirty="0" smtClean="0">
                <a:latin typeface="Bookman Old Style" pitchFamily="18" charset="0"/>
              </a:rPr>
              <a:t>        </a:t>
            </a:r>
            <a:endParaRPr lang="ru-RU" sz="2700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grpSp>
        <p:nvGrpSpPr>
          <p:cNvPr id="2" name="Diagram 2"/>
          <p:cNvGrpSpPr>
            <a:grpSpLocks noChangeAspect="1"/>
          </p:cNvGrpSpPr>
          <p:nvPr/>
        </p:nvGrpSpPr>
        <p:grpSpPr bwMode="auto">
          <a:xfrm>
            <a:off x="327031" y="428605"/>
            <a:ext cx="7459679" cy="5997596"/>
            <a:chOff x="1523" y="1068"/>
            <a:chExt cx="2669" cy="2669"/>
          </a:xfrm>
        </p:grpSpPr>
        <p:sp>
          <p:nvSpPr>
            <p:cNvPr id="5" name="_s6148"/>
            <p:cNvSpPr>
              <a:spLocks noChangeShapeType="1"/>
            </p:cNvSpPr>
            <p:nvPr/>
          </p:nvSpPr>
          <p:spPr bwMode="auto">
            <a:xfrm flipH="1" flipV="1">
              <a:off x="2384" y="1929"/>
              <a:ext cx="237" cy="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_s6149"/>
            <p:cNvSpPr>
              <a:spLocks noChangeArrowheads="1"/>
            </p:cNvSpPr>
            <p:nvPr/>
          </p:nvSpPr>
          <p:spPr bwMode="auto">
            <a:xfrm>
              <a:off x="1748" y="1247"/>
              <a:ext cx="735" cy="781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solidFill>
                    <a:srgbClr val="FF0000"/>
                  </a:solidFill>
                  <a:latin typeface="Bookman Old Style" pitchFamily="18" charset="0"/>
                </a:rPr>
                <a:t>Участие 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solidFill>
                    <a:srgbClr val="FF0000"/>
                  </a:solidFill>
                  <a:latin typeface="Bookman Old Style" pitchFamily="18" charset="0"/>
                </a:rPr>
                <a:t> мероприятиях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Bookman Old Style" pitchFamily="18" charset="0"/>
                </a:rPr>
                <a:t>(конкурсах,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Bookman Old Style" pitchFamily="18" charset="0"/>
                </a:rPr>
                <a:t>праздниках</a:t>
              </a: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)</a:t>
              </a:r>
            </a:p>
          </p:txBody>
        </p:sp>
        <p:sp>
          <p:nvSpPr>
            <p:cNvPr id="7" name="_s6150"/>
            <p:cNvSpPr>
              <a:spLocks noChangeShapeType="1"/>
            </p:cNvSpPr>
            <p:nvPr/>
          </p:nvSpPr>
          <p:spPr bwMode="auto">
            <a:xfrm flipH="1">
              <a:off x="2188" y="2402"/>
              <a:ext cx="336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_s6151"/>
            <p:cNvSpPr>
              <a:spLocks noChangeArrowheads="1"/>
            </p:cNvSpPr>
            <p:nvPr/>
          </p:nvSpPr>
          <p:spPr bwMode="auto">
            <a:xfrm>
              <a:off x="1523" y="2069"/>
              <a:ext cx="667" cy="66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400" b="1" i="1" dirty="0" smtClean="0">
                  <a:solidFill>
                    <a:srgbClr val="FF0000"/>
                  </a:solidFill>
                  <a:latin typeface="Bookman Old Style" pitchFamily="18" charset="0"/>
                </a:rPr>
                <a:t>Семейные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400" b="1" i="1" dirty="0" smtClean="0">
                  <a:solidFill>
                    <a:srgbClr val="FF0000"/>
                  </a:solidFill>
                  <a:latin typeface="Bookman Old Style" pitchFamily="18" charset="0"/>
                </a:rPr>
                <a:t>проекты</a:t>
              </a:r>
              <a:endPara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9" name="_s6152"/>
            <p:cNvSpPr>
              <a:spLocks noChangeShapeType="1"/>
            </p:cNvSpPr>
            <p:nvPr/>
          </p:nvSpPr>
          <p:spPr bwMode="auto">
            <a:xfrm flipH="1">
              <a:off x="2384" y="2638"/>
              <a:ext cx="238" cy="2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_s6153"/>
            <p:cNvSpPr>
              <a:spLocks noChangeArrowheads="1"/>
            </p:cNvSpPr>
            <p:nvPr/>
          </p:nvSpPr>
          <p:spPr bwMode="auto">
            <a:xfrm>
              <a:off x="1816" y="2777"/>
              <a:ext cx="667" cy="66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Анкетирование </a:t>
              </a:r>
            </a:p>
          </p:txBody>
        </p:sp>
        <p:sp>
          <p:nvSpPr>
            <p:cNvPr id="11" name="_s6154"/>
            <p:cNvSpPr>
              <a:spLocks noChangeShapeType="1"/>
            </p:cNvSpPr>
            <p:nvPr/>
          </p:nvSpPr>
          <p:spPr bwMode="auto">
            <a:xfrm>
              <a:off x="2857" y="2735"/>
              <a:ext cx="1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_s6155"/>
            <p:cNvSpPr>
              <a:spLocks noChangeArrowheads="1"/>
            </p:cNvSpPr>
            <p:nvPr/>
          </p:nvSpPr>
          <p:spPr bwMode="auto">
            <a:xfrm>
              <a:off x="2524" y="3070"/>
              <a:ext cx="667" cy="66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Семинары –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 практикумы</a:t>
              </a:r>
            </a:p>
          </p:txBody>
        </p:sp>
        <p:sp>
          <p:nvSpPr>
            <p:cNvPr id="13" name="_s6156"/>
            <p:cNvSpPr>
              <a:spLocks noChangeShapeType="1"/>
            </p:cNvSpPr>
            <p:nvPr/>
          </p:nvSpPr>
          <p:spPr bwMode="auto">
            <a:xfrm>
              <a:off x="3093" y="2637"/>
              <a:ext cx="237" cy="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_s6157"/>
            <p:cNvSpPr>
              <a:spLocks noChangeArrowheads="1"/>
            </p:cNvSpPr>
            <p:nvPr/>
          </p:nvSpPr>
          <p:spPr bwMode="auto">
            <a:xfrm>
              <a:off x="3232" y="2777"/>
              <a:ext cx="667" cy="66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Консультации </a:t>
              </a:r>
            </a:p>
          </p:txBody>
        </p:sp>
        <p:sp>
          <p:nvSpPr>
            <p:cNvPr id="15" name="_s6158"/>
            <p:cNvSpPr>
              <a:spLocks noChangeShapeType="1"/>
            </p:cNvSpPr>
            <p:nvPr/>
          </p:nvSpPr>
          <p:spPr bwMode="auto">
            <a:xfrm>
              <a:off x="3190" y="2402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_s6159"/>
            <p:cNvSpPr>
              <a:spLocks noChangeArrowheads="1"/>
            </p:cNvSpPr>
            <p:nvPr/>
          </p:nvSpPr>
          <p:spPr bwMode="auto">
            <a:xfrm>
              <a:off x="3525" y="2069"/>
              <a:ext cx="667" cy="66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Дни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 открытых дверей</a:t>
              </a:r>
            </a:p>
          </p:txBody>
        </p:sp>
        <p:sp>
          <p:nvSpPr>
            <p:cNvPr id="17" name="_s6160"/>
            <p:cNvSpPr>
              <a:spLocks noChangeShapeType="1"/>
            </p:cNvSpPr>
            <p:nvPr/>
          </p:nvSpPr>
          <p:spPr bwMode="auto">
            <a:xfrm flipV="1">
              <a:off x="3092" y="1929"/>
              <a:ext cx="238" cy="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_s6161"/>
            <p:cNvSpPr>
              <a:spLocks noChangeArrowheads="1"/>
            </p:cNvSpPr>
            <p:nvPr/>
          </p:nvSpPr>
          <p:spPr bwMode="auto">
            <a:xfrm>
              <a:off x="3232" y="1361"/>
              <a:ext cx="667" cy="66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Родительские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собрания</a:t>
              </a:r>
            </a:p>
          </p:txBody>
        </p:sp>
        <p:sp>
          <p:nvSpPr>
            <p:cNvPr id="19" name="_s6162"/>
            <p:cNvSpPr>
              <a:spLocks noChangeShapeType="1"/>
            </p:cNvSpPr>
            <p:nvPr/>
          </p:nvSpPr>
          <p:spPr bwMode="auto">
            <a:xfrm flipV="1">
              <a:off x="2857" y="1734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_s6163"/>
            <p:cNvSpPr>
              <a:spLocks noChangeArrowheads="1"/>
            </p:cNvSpPr>
            <p:nvPr/>
          </p:nvSpPr>
          <p:spPr bwMode="auto">
            <a:xfrm>
              <a:off x="2524" y="1068"/>
              <a:ext cx="667" cy="667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Индивидуальное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5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консультирование</a:t>
              </a:r>
            </a:p>
          </p:txBody>
        </p:sp>
        <p:sp>
          <p:nvSpPr>
            <p:cNvPr id="21" name="_s6164"/>
            <p:cNvSpPr>
              <a:spLocks noChangeArrowheads="1"/>
            </p:cNvSpPr>
            <p:nvPr/>
          </p:nvSpPr>
          <p:spPr bwMode="auto">
            <a:xfrm>
              <a:off x="2524" y="2070"/>
              <a:ext cx="667" cy="667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Работа с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родителями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0687" y="0"/>
            <a:ext cx="6291673" cy="10734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Совместный труд  на занятии по изготовлению поделки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 из природного материала  в средней группе № 7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62467" name="Picture 3" descr="M:\работа с родителями\SUNP0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14422"/>
            <a:ext cx="3532187" cy="2649140"/>
          </a:xfrm>
          <a:prstGeom prst="rect">
            <a:avLst/>
          </a:prstGeom>
          <a:noFill/>
        </p:spPr>
      </p:pic>
      <p:pic>
        <p:nvPicPr>
          <p:cNvPr id="62469" name="Picture 5" descr="M:\работа с родителями\SUNP0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1214422"/>
            <a:ext cx="3532187" cy="2649140"/>
          </a:xfrm>
          <a:prstGeom prst="rect">
            <a:avLst/>
          </a:prstGeom>
          <a:noFill/>
        </p:spPr>
      </p:pic>
      <p:pic>
        <p:nvPicPr>
          <p:cNvPr id="8" name="Picture 2" descr="M:\работа с родителями\SUNP0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000504"/>
            <a:ext cx="3532187" cy="264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 descr="M:\работа с родителями\SUNP0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4000504"/>
            <a:ext cx="3532188" cy="264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5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9" y="185739"/>
            <a:ext cx="777686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нормативно-правовой основе педагогического процесса по нравственно-патриотическому воспитанию  необходимо учитывать следующие документы: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Государственную программу «Патриотическое воспитание граждан Российской Федерации на 2010-2015 годы»;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Закон  РФ «Об образовании»;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Закон «О днях  воинской славы (победных днях) России»;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Закон «Об увековечении Победы советского  народа в ВОВ 1941-1945 гг.»;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Закон «Об увековечении памяти погибших при защите Отечества»;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Национальную доктрину образования в РФ.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274638"/>
            <a:ext cx="6696744" cy="43973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Участие   в  праздниках  и  конкурсах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3492" name="Picture 4" descr="M:\работа с родителями\SDC1363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00125"/>
            <a:ext cx="3280668" cy="2795588"/>
          </a:xfrm>
          <a:prstGeom prst="rect">
            <a:avLst/>
          </a:prstGeom>
          <a:noFill/>
        </p:spPr>
      </p:pic>
      <p:pic>
        <p:nvPicPr>
          <p:cNvPr id="7" name="Picture 2" descr="M:\работа с родителями\DSCN1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929066"/>
            <a:ext cx="3532187" cy="264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 descr="M:\работа с родителями\SDC137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929066"/>
            <a:ext cx="4032250" cy="2736850"/>
          </a:xfrm>
          <a:prstGeom prst="rect">
            <a:avLst/>
          </a:prstGeom>
          <a:noFill/>
        </p:spPr>
      </p:pic>
      <p:pic>
        <p:nvPicPr>
          <p:cNvPr id="33794" name="Picture 2" descr="I:\семинар - фото\SAM_39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980728"/>
            <a:ext cx="4248472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8" name="Picture 6" descr="M:\семинар - фото\DSC055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8403"/>
            <a:ext cx="5222240" cy="3814072"/>
          </a:xfrm>
          <a:prstGeom prst="rect">
            <a:avLst/>
          </a:prstGeom>
          <a:noFill/>
        </p:spPr>
      </p:pic>
      <p:pic>
        <p:nvPicPr>
          <p:cNvPr id="59396" name="Picture 4" descr="M:\работа с родителями\SDC137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8420" y="0"/>
            <a:ext cx="3532188" cy="2924944"/>
          </a:xfrm>
          <a:prstGeom prst="rect">
            <a:avLst/>
          </a:prstGeom>
          <a:noFill/>
        </p:spPr>
      </p:pic>
      <p:pic>
        <p:nvPicPr>
          <p:cNvPr id="9" name="Picture 3" descr="M:\работа с родителями\SDC137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332" y="3963219"/>
            <a:ext cx="3532188" cy="264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M:\работа с родителями\DSCN18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7301" y="2996952"/>
            <a:ext cx="4432851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M:\работа с родителями\SAM_401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60350"/>
            <a:ext cx="3717626" cy="2808288"/>
          </a:xfrm>
          <a:prstGeom prst="rect">
            <a:avLst/>
          </a:prstGeom>
          <a:noFill/>
        </p:spPr>
      </p:pic>
      <p:pic>
        <p:nvPicPr>
          <p:cNvPr id="9" name="Picture 3" descr="M:\работа с родителями\DSC05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286124"/>
            <a:ext cx="414340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M:\работа с родителями\DSC018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214686"/>
            <a:ext cx="3394472" cy="337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M:\работа с родителями\DSCN18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57166"/>
            <a:ext cx="3532188" cy="264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320040"/>
            <a:ext cx="5841892" cy="51667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Проект «Моя родословная»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3318" name="Picture 6" descr="M:\герб семьи\SDC140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1987153" cy="2649538"/>
          </a:xfrm>
          <a:prstGeom prst="rect">
            <a:avLst/>
          </a:prstGeom>
          <a:noFill/>
        </p:spPr>
      </p:pic>
      <p:pic>
        <p:nvPicPr>
          <p:cNvPr id="13316" name="Picture 4" descr="M:\герб семьи\SDC140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268760"/>
            <a:ext cx="3532188" cy="2649141"/>
          </a:xfrm>
          <a:prstGeom prst="rect">
            <a:avLst/>
          </a:prstGeom>
          <a:noFill/>
        </p:spPr>
      </p:pic>
      <p:pic>
        <p:nvPicPr>
          <p:cNvPr id="7" name="Picture 2" descr="M:\герб семьи\SDC14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4000504"/>
            <a:ext cx="3532188" cy="264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 descr="M:\герб семьи\SDC14046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2844" y="3857628"/>
            <a:ext cx="3532187" cy="264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 descr="M:\герб семьи\SDC140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1196752"/>
            <a:ext cx="1987153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M:\работа с родителями\DSC01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3744416" cy="4968552"/>
          </a:xfrm>
          <a:prstGeom prst="rect">
            <a:avLst/>
          </a:prstGeom>
          <a:noFill/>
        </p:spPr>
      </p:pic>
      <p:pic>
        <p:nvPicPr>
          <p:cNvPr id="31746" name="Picture 2" descr="M:\семинар - фото\DSC0557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427984" y="404664"/>
            <a:ext cx="4320480" cy="6048672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95537" y="320675"/>
            <a:ext cx="3312368" cy="372021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Семейные проекты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9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" y="274638"/>
            <a:ext cx="8001023" cy="65403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    </a:t>
            </a:r>
            <a:r>
              <a:rPr lang="ru-RU" sz="2400" dirty="0" smtClean="0">
                <a:solidFill>
                  <a:srgbClr val="FF0000"/>
                </a:solidFill>
              </a:rPr>
              <a:t>Совместное творчество взрослых и детей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5538" name="Picture 2" descr="M:\выставки работ\SDC135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71934" y="2143116"/>
            <a:ext cx="3857652" cy="4525963"/>
          </a:xfrm>
        </p:spPr>
      </p:pic>
      <p:pic>
        <p:nvPicPr>
          <p:cNvPr id="7" name="Picture 2" descr="M:\выставки работ\DSC055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071546"/>
            <a:ext cx="3683238" cy="436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71463" y="-90486"/>
            <a:ext cx="86296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M:\работа с родителями\DSC019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3963322" cy="5184576"/>
          </a:xfrm>
          <a:prstGeom prst="rect">
            <a:avLst/>
          </a:prstGeom>
          <a:noFill/>
        </p:spPr>
      </p:pic>
      <p:pic>
        <p:nvPicPr>
          <p:cNvPr id="12" name="Picture 2" descr="M:\семинар - фото\DSC047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428736"/>
            <a:ext cx="3857652" cy="524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836712"/>
          </a:xfrm>
        </p:spPr>
        <p:txBody>
          <a:bodyPr>
            <a:normAutofit/>
          </a:bodyPr>
          <a:lstStyle/>
          <a:p>
            <a:r>
              <a:rPr lang="ru-RU" dirty="0" smtClean="0"/>
              <a:t>        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«Ёлочка желаний»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289" name="Picture 1" descr="M:\работа с детьми патр.семинар\DSC019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331640" y="908720"/>
            <a:ext cx="5472608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                      </a:t>
            </a:r>
            <a:endParaRPr lang="ru-RU" sz="4000" dirty="0"/>
          </a:p>
        </p:txBody>
      </p:sp>
      <p:grpSp>
        <p:nvGrpSpPr>
          <p:cNvPr id="4" name="Diagram 2"/>
          <p:cNvGrpSpPr>
            <a:grpSpLocks noChangeAspect="1"/>
          </p:cNvGrpSpPr>
          <p:nvPr/>
        </p:nvGrpSpPr>
        <p:grpSpPr bwMode="auto">
          <a:xfrm>
            <a:off x="285720" y="214290"/>
            <a:ext cx="7675353" cy="6024344"/>
            <a:chOff x="4115" y="1084"/>
            <a:chExt cx="1215" cy="1335"/>
          </a:xfrm>
        </p:grpSpPr>
        <p:sp>
          <p:nvSpPr>
            <p:cNvPr id="5" name="_s4100"/>
            <p:cNvSpPr>
              <a:spLocks noChangeShapeType="1"/>
            </p:cNvSpPr>
            <p:nvPr/>
          </p:nvSpPr>
          <p:spPr bwMode="auto">
            <a:xfrm flipH="1" flipV="1">
              <a:off x="4479" y="1333"/>
              <a:ext cx="146" cy="3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_s4101"/>
            <p:cNvSpPr>
              <a:spLocks noChangeArrowheads="1"/>
            </p:cNvSpPr>
            <p:nvPr/>
          </p:nvSpPr>
          <p:spPr bwMode="auto">
            <a:xfrm>
              <a:off x="4177" y="1094"/>
              <a:ext cx="334" cy="257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Школа №6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(кадеты,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отряд ЮИД)</a:t>
              </a:r>
            </a:p>
          </p:txBody>
        </p:sp>
        <p:sp>
          <p:nvSpPr>
            <p:cNvPr id="8" name="_s4103"/>
            <p:cNvSpPr>
              <a:spLocks noChangeArrowheads="1"/>
            </p:cNvSpPr>
            <p:nvPr/>
          </p:nvSpPr>
          <p:spPr bwMode="auto">
            <a:xfrm>
              <a:off x="4115" y="1441"/>
              <a:ext cx="324" cy="267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Школа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искусств</a:t>
              </a:r>
            </a:p>
          </p:txBody>
        </p:sp>
        <p:sp>
          <p:nvSpPr>
            <p:cNvPr id="9" name="_s4104"/>
            <p:cNvSpPr>
              <a:spLocks noChangeShapeType="1"/>
            </p:cNvSpPr>
            <p:nvPr/>
          </p:nvSpPr>
          <p:spPr bwMode="auto">
            <a:xfrm flipH="1">
              <a:off x="4477" y="1955"/>
              <a:ext cx="181" cy="2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_s4105"/>
            <p:cNvSpPr>
              <a:spLocks noChangeArrowheads="1"/>
            </p:cNvSpPr>
            <p:nvPr/>
          </p:nvSpPr>
          <p:spPr bwMode="auto">
            <a:xfrm>
              <a:off x="4145" y="1761"/>
              <a:ext cx="334" cy="250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Дом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детского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творчества</a:t>
              </a:r>
            </a:p>
          </p:txBody>
        </p:sp>
        <p:sp>
          <p:nvSpPr>
            <p:cNvPr id="11" name="_s4106"/>
            <p:cNvSpPr>
              <a:spLocks noChangeShapeType="1"/>
            </p:cNvSpPr>
            <p:nvPr/>
          </p:nvSpPr>
          <p:spPr bwMode="auto">
            <a:xfrm>
              <a:off x="4762" y="1995"/>
              <a:ext cx="0" cy="16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_s4107"/>
            <p:cNvSpPr>
              <a:spLocks noChangeArrowheads="1"/>
            </p:cNvSpPr>
            <p:nvPr/>
          </p:nvSpPr>
          <p:spPr bwMode="auto">
            <a:xfrm>
              <a:off x="4195" y="2145"/>
              <a:ext cx="312" cy="250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dirty="0" smtClean="0"/>
                <a:t>Статистика</a:t>
              </a:r>
            </a:p>
          </p:txBody>
        </p:sp>
        <p:sp>
          <p:nvSpPr>
            <p:cNvPr id="13" name="_s4108"/>
            <p:cNvSpPr>
              <a:spLocks noChangeShapeType="1"/>
            </p:cNvSpPr>
            <p:nvPr/>
          </p:nvSpPr>
          <p:spPr bwMode="auto">
            <a:xfrm>
              <a:off x="4861" y="1922"/>
              <a:ext cx="165" cy="3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_s4109"/>
            <p:cNvSpPr>
              <a:spLocks noChangeArrowheads="1"/>
            </p:cNvSpPr>
            <p:nvPr/>
          </p:nvSpPr>
          <p:spPr bwMode="auto">
            <a:xfrm>
              <a:off x="4621" y="2178"/>
              <a:ext cx="324" cy="241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Дом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культуры</a:t>
              </a:r>
            </a:p>
          </p:txBody>
        </p:sp>
        <p:sp>
          <p:nvSpPr>
            <p:cNvPr id="15" name="_s4110"/>
            <p:cNvSpPr>
              <a:spLocks noChangeShapeType="1"/>
            </p:cNvSpPr>
            <p:nvPr/>
          </p:nvSpPr>
          <p:spPr bwMode="auto">
            <a:xfrm>
              <a:off x="4910" y="1804"/>
              <a:ext cx="126" cy="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_s4111"/>
            <p:cNvSpPr>
              <a:spLocks noChangeArrowheads="1"/>
            </p:cNvSpPr>
            <p:nvPr/>
          </p:nvSpPr>
          <p:spPr bwMode="auto">
            <a:xfrm>
              <a:off x="5036" y="1427"/>
              <a:ext cx="294" cy="284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latin typeface="Bookman Old Style" pitchFamily="18" charset="0"/>
                </a:rPr>
                <a:t>Воинская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часть</a:t>
              </a:r>
            </a:p>
          </p:txBody>
        </p:sp>
        <p:sp>
          <p:nvSpPr>
            <p:cNvPr id="17" name="_s4112"/>
            <p:cNvSpPr>
              <a:spLocks noChangeShapeType="1"/>
            </p:cNvSpPr>
            <p:nvPr/>
          </p:nvSpPr>
          <p:spPr bwMode="auto">
            <a:xfrm flipV="1">
              <a:off x="4861" y="1348"/>
              <a:ext cx="165" cy="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_s4113"/>
            <p:cNvSpPr>
              <a:spLocks noChangeArrowheads="1"/>
            </p:cNvSpPr>
            <p:nvPr/>
          </p:nvSpPr>
          <p:spPr bwMode="auto">
            <a:xfrm>
              <a:off x="4963" y="1094"/>
              <a:ext cx="334" cy="283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ОГИБДД ММО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МВД РФ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«</a:t>
              </a:r>
              <a:r>
                <a:rPr kumimoji="0" lang="ru-RU" sz="16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Ковылкинский</a:t>
              </a:r>
              <a:r>
                <a:rPr kumimoji="0" lang="ru-RU" sz="16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»</a:t>
              </a:r>
            </a:p>
          </p:txBody>
        </p:sp>
        <p:sp>
          <p:nvSpPr>
            <p:cNvPr id="19" name="_s4114"/>
            <p:cNvSpPr>
              <a:spLocks noChangeShapeType="1"/>
            </p:cNvSpPr>
            <p:nvPr/>
          </p:nvSpPr>
          <p:spPr bwMode="auto">
            <a:xfrm flipV="1">
              <a:off x="4743" y="1353"/>
              <a:ext cx="7" cy="2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_s4115"/>
            <p:cNvSpPr>
              <a:spLocks noChangeArrowheads="1"/>
            </p:cNvSpPr>
            <p:nvPr/>
          </p:nvSpPr>
          <p:spPr bwMode="auto">
            <a:xfrm>
              <a:off x="4586" y="1084"/>
              <a:ext cx="334" cy="267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Ковылкинская</a:t>
              </a:r>
              <a:r>
                <a:rPr kumimoji="0" lang="ru-RU" sz="1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центральная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районная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библиотека</a:t>
              </a:r>
            </a:p>
          </p:txBody>
        </p:sp>
        <p:sp>
          <p:nvSpPr>
            <p:cNvPr id="21" name="_s4116"/>
            <p:cNvSpPr>
              <a:spLocks noChangeArrowheads="1"/>
            </p:cNvSpPr>
            <p:nvPr/>
          </p:nvSpPr>
          <p:spPr bwMode="auto">
            <a:xfrm>
              <a:off x="4576" y="1638"/>
              <a:ext cx="334" cy="334"/>
            </a:xfrm>
            <a:prstGeom prst="ellipse">
              <a:avLst/>
            </a:prstGeom>
            <a:solidFill>
              <a:srgbClr val="CC00FF"/>
            </a:solidFill>
            <a:ln w="9525">
              <a:solidFill>
                <a:srgbClr val="CC99FF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Работа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с социумом</a:t>
              </a:r>
            </a:p>
          </p:txBody>
        </p:sp>
      </p:grpSp>
      <p:grpSp>
        <p:nvGrpSpPr>
          <p:cNvPr id="22" name="Diagram 2"/>
          <p:cNvGrpSpPr>
            <a:grpSpLocks noChangeAspect="1"/>
          </p:cNvGrpSpPr>
          <p:nvPr/>
        </p:nvGrpSpPr>
        <p:grpSpPr bwMode="auto">
          <a:xfrm>
            <a:off x="2500296" y="2713976"/>
            <a:ext cx="5360240" cy="3380363"/>
            <a:chOff x="4558" y="1739"/>
            <a:chExt cx="788" cy="617"/>
          </a:xfrm>
        </p:grpSpPr>
        <p:sp>
          <p:nvSpPr>
            <p:cNvPr id="27" name="_s4104"/>
            <p:cNvSpPr>
              <a:spLocks noChangeShapeType="1"/>
            </p:cNvSpPr>
            <p:nvPr/>
          </p:nvSpPr>
          <p:spPr bwMode="auto">
            <a:xfrm flipV="1">
              <a:off x="4558" y="1924"/>
              <a:ext cx="93" cy="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_s4105"/>
            <p:cNvSpPr>
              <a:spLocks noChangeArrowheads="1"/>
            </p:cNvSpPr>
            <p:nvPr/>
          </p:nvSpPr>
          <p:spPr bwMode="auto">
            <a:xfrm rot="25666">
              <a:off x="5032" y="2146"/>
              <a:ext cx="285" cy="210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i="1" dirty="0" smtClean="0">
                  <a:latin typeface="Bookman Old Style" pitchFamily="18" charset="0"/>
                </a:rPr>
                <a:t>Духовенство</a:t>
              </a:r>
              <a:endPara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33" name="_s4110"/>
            <p:cNvSpPr>
              <a:spLocks noChangeShapeType="1"/>
            </p:cNvSpPr>
            <p:nvPr/>
          </p:nvSpPr>
          <p:spPr bwMode="auto">
            <a:xfrm flipV="1">
              <a:off x="4968" y="1739"/>
              <a:ext cx="126" cy="1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_s4115"/>
            <p:cNvSpPr>
              <a:spLocks noChangeArrowheads="1"/>
            </p:cNvSpPr>
            <p:nvPr/>
          </p:nvSpPr>
          <p:spPr bwMode="auto">
            <a:xfrm>
              <a:off x="5062" y="1843"/>
              <a:ext cx="284" cy="209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Музей</a:t>
              </a:r>
            </a:p>
          </p:txBody>
        </p:sp>
      </p:grpSp>
      <p:sp>
        <p:nvSpPr>
          <p:cNvPr id="40" name="_s4102"/>
          <p:cNvSpPr>
            <a:spLocks noChangeShapeType="1"/>
          </p:cNvSpPr>
          <p:nvPr/>
        </p:nvSpPr>
        <p:spPr bwMode="auto">
          <a:xfrm flipH="1" flipV="1">
            <a:off x="2143108" y="2714620"/>
            <a:ext cx="1071570" cy="5000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012160" cy="54927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           Взаимодействие с социумом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1265" name="Picture 1" descr="M:\работа с социумом\DSC_026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29000"/>
            <a:ext cx="2625725" cy="3240088"/>
          </a:xfrm>
          <a:prstGeom prst="rect">
            <a:avLst/>
          </a:prstGeom>
          <a:noFill/>
        </p:spPr>
      </p:pic>
      <p:pic>
        <p:nvPicPr>
          <p:cNvPr id="8" name="Picture 5" descr="M:\работа с родителями\DSC036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620688"/>
            <a:ext cx="295232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M:\работа с социумом\DSC034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356992"/>
            <a:ext cx="2558033" cy="329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M:\работа с социумом\DSC046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836712"/>
            <a:ext cx="3532188" cy="264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4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79513" y="-68807"/>
            <a:ext cx="77768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97346"/>
            <a:ext cx="65722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just"/>
            <a:r>
              <a:rPr lang="en-US" sz="20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Патриотическое воспитание подрастающего       поколения – одна из  самых актуальных    задач нашего времени. </a:t>
            </a:r>
            <a:endParaRPr lang="en-US" sz="2000" b="1" dirty="0" smtClean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0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Огромные изменения    произошли в нашей стране за последние годы. Это касается нравственных ценностей, отношения к событиям нашей истории. </a:t>
            </a:r>
            <a:endParaRPr lang="en-US" sz="2000" b="1" dirty="0" smtClean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0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детей стали искажены представления о патриотизме, доброте, великодушии. Изменилось и отношение людей к Родине. Если раньше мы постоянно слышали и сами пели гимны своей страны, то сейчас о</a:t>
            </a:r>
            <a:r>
              <a:rPr lang="ru-RU" sz="2000" b="1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ней говорят в основном негативно. Сегодня материальные ценности доминируют над духовными. Однако трудности переходного периода не должны стать причиной приостановки патриотического воспитания. Возрождение духовно-нравственного воспитания -  это шаг к возрождению России.</a:t>
            </a:r>
            <a:endParaRPr lang="ru-RU" sz="2000" b="1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4363" y="400050"/>
            <a:ext cx="8015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 </a:t>
            </a:r>
            <a:r>
              <a:rPr lang="ru-RU" sz="3600" b="1" dirty="0" smtClean="0"/>
              <a:t>     </a:t>
            </a:r>
            <a:endParaRPr lang="ru-RU" sz="3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7" name="Picture 7" descr="M:\работа с социумом\DSC0434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290"/>
            <a:ext cx="3960813" cy="3168650"/>
          </a:xfrm>
          <a:prstGeom prst="rect">
            <a:avLst/>
          </a:prstGeom>
          <a:noFill/>
        </p:spPr>
      </p:pic>
      <p:pic>
        <p:nvPicPr>
          <p:cNvPr id="10248" name="Picture 8" descr="M:\работа с социумом\DSC01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71480"/>
            <a:ext cx="2946400" cy="2062480"/>
          </a:xfrm>
          <a:prstGeom prst="rect">
            <a:avLst/>
          </a:prstGeom>
          <a:noFill/>
        </p:spPr>
      </p:pic>
      <p:pic>
        <p:nvPicPr>
          <p:cNvPr id="20" name="Picture 2" descr="M:\работа с социумом\DSC_02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00438"/>
            <a:ext cx="3532187" cy="304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1" descr="M:\работа с социумом\SDC140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786058"/>
            <a:ext cx="424847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4363" y="400050"/>
            <a:ext cx="8015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 </a:t>
            </a:r>
            <a:r>
              <a:rPr lang="ru-RU" sz="3600" b="1" dirty="0" smtClean="0"/>
              <a:t>     </a:t>
            </a:r>
            <a:endParaRPr lang="ru-RU" sz="3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0" y="320675"/>
            <a:ext cx="8172400" cy="444029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                    Взаимодействие с СОШ № 6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2773" name="Picture 5" descr="M:\ЮИДД 04.14\SDC1385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052736"/>
            <a:ext cx="3521075" cy="2641600"/>
          </a:xfrm>
          <a:prstGeom prst="rect">
            <a:avLst/>
          </a:prstGeom>
          <a:noFill/>
        </p:spPr>
      </p:pic>
      <p:pic>
        <p:nvPicPr>
          <p:cNvPr id="32775" name="Picture 7" descr="G:\фото\IMG_376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64704"/>
            <a:ext cx="3521075" cy="2347912"/>
          </a:xfrm>
          <a:prstGeom prst="rect">
            <a:avLst/>
          </a:prstGeom>
          <a:noFill/>
        </p:spPr>
      </p:pic>
      <p:pic>
        <p:nvPicPr>
          <p:cNvPr id="16" name="Picture 2" descr="M:\ЮИДД 04.14\SDC13859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11960" y="3861048"/>
            <a:ext cx="3521075" cy="2640806"/>
          </a:xfrm>
          <a:prstGeom prst="rect">
            <a:avLst/>
          </a:prstGeom>
          <a:noFill/>
        </p:spPr>
      </p:pic>
      <p:pic>
        <p:nvPicPr>
          <p:cNvPr id="12" name="Picture 2" descr="M:\работа с социумом\DSC_02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140968"/>
            <a:ext cx="3120239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64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1" y="542924"/>
            <a:ext cx="76295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Самое  главное, не следует  ждать от детей «взрослых форм» проявления любви к Родине. Но если в результате  педагогической работы ребёнок будет располагать знаниями о названии города, её географии, природе, символике, и если ему известны имена кого-то из тех, кто прославил  наш  город, Отчизну, если он будет проявлять  интерес  к приобретаемым знаниям, то можно считать, что задача выполнена в пределах, доступных дошкольному возраста.</a:t>
            </a:r>
            <a:endParaRPr lang="ru-RU" sz="28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53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251520" y="1628775"/>
            <a:ext cx="7272808" cy="4968577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воспитание у ребенка любви и привязанности к своей семье, дому, детскому саду, улице, городу;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формирование бережного отношения к природе и всему живому;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воспитание уважения к труду;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развитие интереса к русским традициям и промыслам;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формирование элементарных знаний о правах человека;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расширение представлений о городах России;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знакомство детей с символами государства (герб, флаг, гимн);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развитие чувства ответственности и гордости за достижения страны;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формирование толерантности, чувства уважения к другим народам, их традициям.</a:t>
            </a:r>
          </a:p>
          <a:p>
            <a:pPr>
              <a:buNone/>
            </a:pP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428625"/>
            <a:ext cx="7351713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000" b="1" dirty="0" smtClean="0">
                <a:solidFill>
                  <a:schemeClr val="accent5">
                    <a:lumMod val="25000"/>
                  </a:schemeClr>
                </a:solidFill>
              </a:rPr>
              <a:t>               </a:t>
            </a:r>
            <a:br>
              <a:rPr lang="ru-RU" sz="2000" b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             </a:t>
            </a:r>
            <a:b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400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400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b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         </a:t>
            </a:r>
            <a:r>
              <a:rPr lang="en-US" sz="2400" b="1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400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400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400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2400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5">
                    <a:lumMod val="25000"/>
                  </a:schemeClr>
                </a:solidFill>
              </a:rPr>
              <a:t>       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 по нравственно-патриотическому               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воспитанию  включает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целый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комплекс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задач: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Шаблон (фон) презентаций &quot;Россия&quot;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3996"/>
            <a:ext cx="9640956" cy="723071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58963" y="975360"/>
            <a:ext cx="7216775" cy="122950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>                     </a:t>
            </a:r>
            <a:r>
              <a:rPr lang="ru-RU" sz="22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по направлению         </a:t>
            </a:r>
            <a:br>
              <a:rPr lang="ru-RU" sz="22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патриотического воспитания                                            \                       проходит  по следующим этапам:</a:t>
            </a:r>
            <a:endParaRPr lang="ru-RU" sz="22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115616" y="2194560"/>
            <a:ext cx="7776864" cy="361070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pPr>
              <a:lnSpc>
                <a:spcPct val="150000"/>
              </a:lnSpc>
              <a:buNone/>
            </a:pPr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</a:rPr>
              <a:t>    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Методическое сопровождение.</a:t>
            </a:r>
          </a:p>
          <a:p>
            <a:pPr>
              <a:lnSpc>
                <a:spcPct val="150000"/>
              </a:lnSpc>
              <a:buNone/>
            </a:pPr>
            <a:r>
              <a:rPr lang="ru-RU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2. Работа с педагогами.</a:t>
            </a:r>
          </a:p>
          <a:p>
            <a:pPr>
              <a:lnSpc>
                <a:spcPct val="150000"/>
              </a:lnSpc>
              <a:buNone/>
            </a:pPr>
            <a:r>
              <a:rPr lang="ru-RU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3. Работа с детьми</a:t>
            </a:r>
            <a:br>
              <a:rPr lang="ru-RU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Работа с родителями</a:t>
            </a:r>
          </a:p>
          <a:p>
            <a:pPr>
              <a:lnSpc>
                <a:spcPct val="150000"/>
              </a:lnSpc>
              <a:buNone/>
            </a:pPr>
            <a:r>
              <a:rPr lang="ru-RU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5. Работа с социумом   </a:t>
            </a: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18473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  <a:alpha val="59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:\семинар - фото\SDC14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0080"/>
            <a:ext cx="4373217" cy="4947920"/>
          </a:xfrm>
          <a:prstGeom prst="rect">
            <a:avLst/>
          </a:prstGeom>
          <a:noFill/>
        </p:spPr>
      </p:pic>
      <p:pic>
        <p:nvPicPr>
          <p:cNvPr id="3" name="Picture 1" descr="M:\Материальное оснащение\SDC1404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4008" y="2924944"/>
            <a:ext cx="4240489" cy="368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M:\Материальное оснащение\SDC1404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44008" y="0"/>
            <a:ext cx="4124738" cy="284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45440" y="274638"/>
            <a:ext cx="37592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Развивающая                                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           среда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  <a:alpha val="3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858963" y="274638"/>
            <a:ext cx="5953397" cy="49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Музей  «Мордовская изба»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8614" name="Picture 6" descr="M:\семинар - фото\Патриотич\SDC14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8"/>
            <a:ext cx="3532187" cy="2649140"/>
          </a:xfrm>
          <a:prstGeom prst="rect">
            <a:avLst/>
          </a:prstGeom>
          <a:noFill/>
        </p:spPr>
      </p:pic>
      <p:pic>
        <p:nvPicPr>
          <p:cNvPr id="68613" name="Picture 5" descr="M:\семинар - фото\Патриотич\SDC140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980728"/>
            <a:ext cx="3532187" cy="2649140"/>
          </a:xfrm>
          <a:prstGeom prst="rect">
            <a:avLst/>
          </a:prstGeom>
          <a:noFill/>
        </p:spPr>
      </p:pic>
      <p:pic>
        <p:nvPicPr>
          <p:cNvPr id="14" name="Picture 2" descr="M:\работа с детьми патр.семинар\DSCN17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871" y="3879732"/>
            <a:ext cx="3532187" cy="264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 descr="M:\семинар - фото\Патриотич\SDC14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89412" y="3879952"/>
            <a:ext cx="3532188" cy="264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285721" y="0"/>
            <a:ext cx="7715304" cy="57148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           </a:t>
            </a:r>
            <a:r>
              <a:rPr lang="ru-RU" sz="2000" dirty="0" smtClean="0">
                <a:solidFill>
                  <a:srgbClr val="FF0000"/>
                </a:solidFill>
              </a:rPr>
              <a:t>предметно-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Развивающая  среда  в группах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4037" name="Picture 5" descr="M:\Материальное оснащение\SDC140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57809" y="809203"/>
            <a:ext cx="3532187" cy="2649140"/>
          </a:xfrm>
          <a:prstGeom prst="rect">
            <a:avLst/>
          </a:prstGeom>
          <a:noFill/>
        </p:spPr>
      </p:pic>
      <p:pic>
        <p:nvPicPr>
          <p:cNvPr id="44034" name="Picture 2" descr="M:\Материальное оснащение\SDC139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340916" y="824948"/>
            <a:ext cx="3532188" cy="2573760"/>
          </a:xfrm>
          <a:prstGeom prst="rect">
            <a:avLst/>
          </a:prstGeom>
          <a:noFill/>
        </p:spPr>
      </p:pic>
      <p:pic>
        <p:nvPicPr>
          <p:cNvPr id="13" name="Picture 3" descr="M:\Материальное оснащение\SDC140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766930"/>
            <a:ext cx="3958562" cy="292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 descr="M:\Материальное оснащение\SDC140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1999" y="3491983"/>
            <a:ext cx="3790398" cy="301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735</TotalTime>
  <Words>885</Words>
  <Application>Microsoft Office PowerPoint</Application>
  <PresentationFormat>Экран (4:3)</PresentationFormat>
  <Paragraphs>193</Paragraphs>
  <Slides>42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Изящная</vt:lpstr>
      <vt:lpstr>Слайд 1</vt:lpstr>
      <vt:lpstr>Слайд 2</vt:lpstr>
      <vt:lpstr>Слайд 3</vt:lpstr>
      <vt:lpstr>Слайд 4</vt:lpstr>
      <vt:lpstr>                                                           Работа  по нравственно-патриотическому                              воспитанию  включает  целый  комплекс                    задач: </vt:lpstr>
      <vt:lpstr>                      Работа по направлению                                   патриотического воспитания                                            \                       проходит  по следующим этапам:</vt:lpstr>
      <vt:lpstr>    Развивающая                                             среда</vt:lpstr>
      <vt:lpstr>Музей  «Мордовская изба»</vt:lpstr>
      <vt:lpstr>            предметно- Развивающая  среда  в группах</vt:lpstr>
      <vt:lpstr>Слайд 10</vt:lpstr>
      <vt:lpstr> </vt:lpstr>
      <vt:lpstr>Слайд 12</vt:lpstr>
      <vt:lpstr>                  </vt:lpstr>
      <vt:lpstr>Слайд 14</vt:lpstr>
      <vt:lpstr>Проведение образовательной деятельности</vt:lpstr>
      <vt:lpstr>Праздники и развлечения</vt:lpstr>
      <vt:lpstr>Праздники и развлечения</vt:lpstr>
      <vt:lpstr>Слайд 18</vt:lpstr>
      <vt:lpstr>Православные  праздники</vt:lpstr>
      <vt:lpstr>                   Государственно-гражданские праздники</vt:lpstr>
      <vt:lpstr>         Наши бабушки -  самые лучшие!</vt:lpstr>
      <vt:lpstr>Мы  помним наших  героев</vt:lpstr>
      <vt:lpstr>Слайд 23</vt:lpstr>
      <vt:lpstr> Мы дружим со спортом!</vt:lpstr>
      <vt:lpstr>          Дополнительное    образование</vt:lpstr>
      <vt:lpstr>          Дополнительное образование</vt:lpstr>
      <vt:lpstr>  Работа с родителями</vt:lpstr>
      <vt:lpstr>        </vt:lpstr>
      <vt:lpstr>Совместный труд  на занятии по изготовлению поделки  из природного материала  в средней группе № 7</vt:lpstr>
      <vt:lpstr>Участие   в  праздниках  и  конкурсах</vt:lpstr>
      <vt:lpstr>Слайд 31</vt:lpstr>
      <vt:lpstr>Слайд 32</vt:lpstr>
      <vt:lpstr>Проект «Моя родословная»</vt:lpstr>
      <vt:lpstr>Семейные проекты</vt:lpstr>
      <vt:lpstr>    Совместное творчество взрослых и детей</vt:lpstr>
      <vt:lpstr>Слайд 36</vt:lpstr>
      <vt:lpstr>         «Ёлочка желаний»</vt:lpstr>
      <vt:lpstr>                      </vt:lpstr>
      <vt:lpstr>           Взаимодействие с социумом</vt:lpstr>
      <vt:lpstr>Слайд 40</vt:lpstr>
      <vt:lpstr>                     Взаимодействие с СОШ № 6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Lenovo</cp:lastModifiedBy>
  <cp:revision>78</cp:revision>
  <dcterms:modified xsi:type="dcterms:W3CDTF">2014-04-23T03:12:15Z</dcterms:modified>
</cp:coreProperties>
</file>